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304" r:id="rId4"/>
    <p:sldId id="305" r:id="rId5"/>
    <p:sldId id="306" r:id="rId6"/>
    <p:sldId id="307" r:id="rId7"/>
    <p:sldId id="308" r:id="rId8"/>
    <p:sldId id="309" r:id="rId9"/>
    <p:sldId id="269" r:id="rId10"/>
    <p:sldId id="283" r:id="rId11"/>
    <p:sldId id="270" r:id="rId12"/>
    <p:sldId id="284" r:id="rId13"/>
    <p:sldId id="287" r:id="rId14"/>
    <p:sldId id="288" r:id="rId15"/>
    <p:sldId id="265" r:id="rId16"/>
    <p:sldId id="311" r:id="rId17"/>
    <p:sldId id="312" r:id="rId18"/>
    <p:sldId id="266" r:id="rId19"/>
    <p:sldId id="271" r:id="rId20"/>
    <p:sldId id="272" r:id="rId21"/>
    <p:sldId id="258" r:id="rId22"/>
    <p:sldId id="260" r:id="rId23"/>
    <p:sldId id="289" r:id="rId24"/>
    <p:sldId id="290" r:id="rId25"/>
    <p:sldId id="291" r:id="rId26"/>
    <p:sldId id="298" r:id="rId27"/>
    <p:sldId id="30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7" autoAdjust="0"/>
    <p:restoredTop sz="94660"/>
  </p:normalViewPr>
  <p:slideViewPr>
    <p:cSldViewPr>
      <p:cViewPr varScale="1">
        <p:scale>
          <a:sx n="115" d="100"/>
          <a:sy n="115" d="100"/>
        </p:scale>
        <p:origin x="776"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927C79-45EE-428F-8DBA-BD15B6990CAF}" type="datetimeFigureOut">
              <a:rPr lang="en-US" smtClean="0"/>
              <a:t>10/30/19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302463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927C79-45EE-428F-8DBA-BD15B6990CAF}" type="datetimeFigureOut">
              <a:rPr lang="en-US" smtClean="0"/>
              <a:t>10/30/19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115634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927C79-45EE-428F-8DBA-BD15B6990CAF}" type="datetimeFigureOut">
              <a:rPr lang="en-US" smtClean="0"/>
              <a:t>10/30/19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138596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927C79-45EE-428F-8DBA-BD15B6990CAF}" type="datetimeFigureOut">
              <a:rPr lang="en-US" smtClean="0"/>
              <a:t>10/30/19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379426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927C79-45EE-428F-8DBA-BD15B6990CAF}" type="datetimeFigureOut">
              <a:rPr lang="en-US" smtClean="0"/>
              <a:t>10/30/19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355421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927C79-45EE-428F-8DBA-BD15B6990CAF}" type="datetimeFigureOut">
              <a:rPr lang="en-US" smtClean="0"/>
              <a:t>10/30/19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177456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927C79-45EE-428F-8DBA-BD15B6990CAF}" type="datetimeFigureOut">
              <a:rPr lang="en-US" smtClean="0"/>
              <a:t>10/30/19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66565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927C79-45EE-428F-8DBA-BD15B6990CAF}" type="datetimeFigureOut">
              <a:rPr lang="en-US" smtClean="0"/>
              <a:t>10/30/19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288553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927C79-45EE-428F-8DBA-BD15B6990CAF}" type="datetimeFigureOut">
              <a:rPr lang="en-US" smtClean="0"/>
              <a:t>10/30/19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38962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927C79-45EE-428F-8DBA-BD15B6990CAF}" type="datetimeFigureOut">
              <a:rPr lang="en-US" smtClean="0"/>
              <a:t>10/30/19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252698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927C79-45EE-428F-8DBA-BD15B6990CAF}" type="datetimeFigureOut">
              <a:rPr lang="en-US" smtClean="0"/>
              <a:t>10/30/19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CB49B-F444-47B2-8ECC-C946E679EFFA}" type="slidenum">
              <a:rPr lang="en-US" smtClean="0"/>
              <a:t>‹#›</a:t>
            </a:fld>
            <a:endParaRPr lang="en-US"/>
          </a:p>
        </p:txBody>
      </p:sp>
    </p:spTree>
    <p:extLst>
      <p:ext uri="{BB962C8B-B14F-4D97-AF65-F5344CB8AC3E}">
        <p14:creationId xmlns:p14="http://schemas.microsoft.com/office/powerpoint/2010/main" val="2511421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927C79-45EE-428F-8DBA-BD15B6990CAF}" type="datetimeFigureOut">
              <a:rPr lang="en-US" smtClean="0"/>
              <a:t>10/30/19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CB49B-F444-47B2-8ECC-C946E679EFFA}" type="slidenum">
              <a:rPr lang="en-US" smtClean="0"/>
              <a:t>‹#›</a:t>
            </a:fld>
            <a:endParaRPr lang="en-US"/>
          </a:p>
        </p:txBody>
      </p:sp>
    </p:spTree>
    <p:extLst>
      <p:ext uri="{BB962C8B-B14F-4D97-AF65-F5344CB8AC3E}">
        <p14:creationId xmlns:p14="http://schemas.microsoft.com/office/powerpoint/2010/main" val="2622164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295400" y="4724400"/>
            <a:ext cx="6400800" cy="1752600"/>
          </a:xfrm>
        </p:spPr>
        <p:txBody>
          <a:bodyPr>
            <a:normAutofit fontScale="92500" lnSpcReduction="20000"/>
          </a:bodyPr>
          <a:lstStyle/>
          <a:p>
            <a:endParaRPr lang="en-US" sz="2800" dirty="0"/>
          </a:p>
          <a:p>
            <a:r>
              <a:rPr lang="en-US" sz="2800" dirty="0"/>
              <a:t>Strengthening our Global Community</a:t>
            </a:r>
          </a:p>
          <a:p>
            <a:r>
              <a:rPr lang="en-US" sz="2800" dirty="0"/>
              <a:t>Through Local Action</a:t>
            </a:r>
          </a:p>
          <a:p>
            <a:r>
              <a:rPr lang="en-US" sz="1500" dirty="0"/>
              <a:t>Douglas C. Comer, Ph.D.</a:t>
            </a:r>
          </a:p>
          <a:p>
            <a:r>
              <a:rPr lang="en-US" sz="1500" dirty="0"/>
              <a:t>US/ICOMOS President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 y="152400"/>
            <a:ext cx="9144000" cy="4111579"/>
          </a:xfrm>
          <a:prstGeom prst="rect">
            <a:avLst/>
          </a:prstGeom>
        </p:spPr>
      </p:pic>
    </p:spTree>
    <p:extLst>
      <p:ext uri="{BB962C8B-B14F-4D97-AF65-F5344CB8AC3E}">
        <p14:creationId xmlns:p14="http://schemas.microsoft.com/office/powerpoint/2010/main" val="124877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List of ICOMOS International Scientific Committees </a:t>
            </a:r>
            <a:br>
              <a:rPr lang="en-US" dirty="0"/>
            </a:br>
            <a:endParaRPr lang="en-US" dirty="0"/>
          </a:p>
        </p:txBody>
      </p:sp>
      <p:sp>
        <p:nvSpPr>
          <p:cNvPr id="3" name="Content Placeholder 2"/>
          <p:cNvSpPr>
            <a:spLocks noGrp="1"/>
          </p:cNvSpPr>
          <p:nvPr>
            <p:ph idx="1"/>
          </p:nvPr>
        </p:nvSpPr>
        <p:spPr>
          <a:xfrm>
            <a:off x="457200" y="1600200"/>
            <a:ext cx="8229600" cy="4876800"/>
          </a:xfrm>
        </p:spPr>
        <p:txBody>
          <a:bodyPr>
            <a:normAutofit fontScale="40000" lnSpcReduction="20000"/>
          </a:bodyPr>
          <a:lstStyle/>
          <a:p>
            <a:r>
              <a:rPr lang="en-US" dirty="0"/>
              <a:t>ISCARSAH: International committee on Analysis and Restoration of Structures of Architectural Heritage </a:t>
            </a:r>
          </a:p>
          <a:p>
            <a:r>
              <a:rPr lang="en-US" dirty="0"/>
              <a:t>ICAHM: International committee on Archaeological Heritage Management</a:t>
            </a:r>
            <a:br>
              <a:rPr lang="en-US" dirty="0"/>
            </a:br>
            <a:r>
              <a:rPr lang="en-US" dirty="0"/>
              <a:t>ISCCL: International committee on Cultural Landscapes ICOMOS-IFLA</a:t>
            </a:r>
            <a:br>
              <a:rPr lang="en-US" dirty="0"/>
            </a:br>
            <a:r>
              <a:rPr lang="en-US" dirty="0"/>
              <a:t>CIIC: International committee on Cultural Routes </a:t>
            </a:r>
          </a:p>
          <a:p>
            <a:r>
              <a:rPr lang="en-US" dirty="0"/>
              <a:t>ICTC: International committee on Cultural Tourism</a:t>
            </a:r>
            <a:br>
              <a:rPr lang="en-US" dirty="0"/>
            </a:br>
            <a:r>
              <a:rPr lang="en-US" dirty="0"/>
              <a:t>ISCEAH: International committee on Earthen Architectural Heritage</a:t>
            </a:r>
            <a:br>
              <a:rPr lang="en-US" dirty="0"/>
            </a:br>
            <a:r>
              <a:rPr lang="en-US" dirty="0"/>
              <a:t>ISCEC: International committee on Economics of Conservation</a:t>
            </a:r>
            <a:br>
              <a:rPr lang="en-US" dirty="0"/>
            </a:br>
            <a:r>
              <a:rPr lang="en-US" dirty="0"/>
              <a:t>ISCES: International committee on Energy and Sustainability</a:t>
            </a:r>
            <a:br>
              <a:rPr lang="en-US" dirty="0"/>
            </a:br>
            <a:r>
              <a:rPr lang="en-US" dirty="0" err="1"/>
              <a:t>IcoFort</a:t>
            </a:r>
            <a:r>
              <a:rPr lang="en-US" dirty="0"/>
              <a:t>: International committee on Fortifications and Military Heritage</a:t>
            </a:r>
            <a:br>
              <a:rPr lang="en-US" dirty="0"/>
            </a:br>
            <a:r>
              <a:rPr lang="en-US" dirty="0"/>
              <a:t>CIPA: International committee on Heritage Documentation</a:t>
            </a:r>
            <a:br>
              <a:rPr lang="en-US" dirty="0"/>
            </a:br>
            <a:r>
              <a:rPr lang="en-US" dirty="0"/>
              <a:t>CIVVIH: International committee on Historic Towns and Villages</a:t>
            </a:r>
            <a:br>
              <a:rPr lang="en-US" dirty="0"/>
            </a:br>
            <a:r>
              <a:rPr lang="en-US" dirty="0"/>
              <a:t>ICIP: International committee on Interpretation and Presentation of Cultural Heritage Sites ICICH: International committee on Intangible Cultural Heritage</a:t>
            </a:r>
            <a:br>
              <a:rPr lang="en-US" dirty="0"/>
            </a:br>
            <a:r>
              <a:rPr lang="en-US" dirty="0"/>
              <a:t>ICLAFI: International committee on Legal, Administrative and Financial Issues</a:t>
            </a:r>
            <a:br>
              <a:rPr lang="en-US" dirty="0"/>
            </a:br>
            <a:r>
              <a:rPr lang="en-US" dirty="0"/>
              <a:t>ISCMP: International committee on Mural Painting</a:t>
            </a:r>
            <a:br>
              <a:rPr lang="en-US" dirty="0"/>
            </a:br>
            <a:r>
              <a:rPr lang="en-US" dirty="0"/>
              <a:t>PRERICO : International committee on Places of Religion and Ritual</a:t>
            </a:r>
            <a:br>
              <a:rPr lang="en-US" dirty="0"/>
            </a:br>
            <a:r>
              <a:rPr lang="en-US" dirty="0"/>
              <a:t>IPHC: International Polar Heritage Committee</a:t>
            </a:r>
            <a:br>
              <a:rPr lang="en-US" dirty="0"/>
            </a:br>
            <a:r>
              <a:rPr lang="en-US" dirty="0"/>
              <a:t>ICORP: International committee on Risk Preparedness</a:t>
            </a:r>
            <a:br>
              <a:rPr lang="en-US" dirty="0"/>
            </a:br>
            <a:r>
              <a:rPr lang="en-US" dirty="0"/>
              <a:t>CAR: International committee on Rock Art</a:t>
            </a:r>
            <a:br>
              <a:rPr lang="en-US" dirty="0"/>
            </a:br>
            <a:r>
              <a:rPr lang="en-US" dirty="0"/>
              <a:t>ISCSBH: International committee on Shared Built Heritage</a:t>
            </a:r>
            <a:br>
              <a:rPr lang="en-US" dirty="0"/>
            </a:br>
            <a:r>
              <a:rPr lang="en-US" dirty="0"/>
              <a:t>ISCV: International committee on Stained Glass</a:t>
            </a:r>
            <a:br>
              <a:rPr lang="en-US" dirty="0"/>
            </a:br>
            <a:r>
              <a:rPr lang="en-US" dirty="0"/>
              <a:t>ISCS: International committee on Stone</a:t>
            </a:r>
            <a:br>
              <a:rPr lang="en-US" dirty="0"/>
            </a:br>
            <a:r>
              <a:rPr lang="en-US" dirty="0" err="1"/>
              <a:t>Theophilos</a:t>
            </a:r>
            <a:r>
              <a:rPr lang="en-US" dirty="0"/>
              <a:t>: International committee on Theory and Philosophy of Conservation and Restoration CIF: International committee on Training</a:t>
            </a:r>
            <a:br>
              <a:rPr lang="en-US" dirty="0"/>
            </a:br>
            <a:r>
              <a:rPr lang="en-US" dirty="0"/>
              <a:t>ICUCH: International committee on Underwater Cultural Heritage</a:t>
            </a:r>
            <a:br>
              <a:rPr lang="en-US" dirty="0"/>
            </a:br>
            <a:r>
              <a:rPr lang="en-US" dirty="0"/>
              <a:t>CIAV: International committee on Vernacular Architecture</a:t>
            </a:r>
            <a:br>
              <a:rPr lang="en-US" dirty="0"/>
            </a:br>
            <a:r>
              <a:rPr lang="en-US" dirty="0"/>
              <a:t>IWC: International committee on Wood</a:t>
            </a:r>
            <a:br>
              <a:rPr lang="en-US" dirty="0"/>
            </a:br>
            <a:r>
              <a:rPr lang="en-US" dirty="0"/>
              <a:t>ISC20C: International committee on 20th Century Heritage </a:t>
            </a:r>
          </a:p>
          <a:p>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457200"/>
            <a:ext cx="1114601" cy="11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55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96"/>
            <a:ext cx="8229600" cy="728804"/>
          </a:xfrm>
        </p:spPr>
        <p:txBody>
          <a:bodyPr>
            <a:normAutofit fontScale="90000"/>
          </a:bodyPr>
          <a:lstStyle/>
          <a:p>
            <a:r>
              <a:rPr lang="en-US" dirty="0"/>
              <a:t>National Committees</a:t>
            </a:r>
          </a:p>
        </p:txBody>
      </p:sp>
      <p:sp>
        <p:nvSpPr>
          <p:cNvPr id="3" name="Content Placeholder 2"/>
          <p:cNvSpPr>
            <a:spLocks noGrp="1"/>
          </p:cNvSpPr>
          <p:nvPr>
            <p:ph idx="1"/>
          </p:nvPr>
        </p:nvSpPr>
        <p:spPr>
          <a:xfrm>
            <a:off x="342900" y="2743200"/>
            <a:ext cx="3886200" cy="2667000"/>
          </a:xfrm>
        </p:spPr>
        <p:txBody>
          <a:bodyPr>
            <a:normAutofit fontScale="85000" lnSpcReduction="10000"/>
          </a:bodyPr>
          <a:lstStyle/>
          <a:p>
            <a:r>
              <a:rPr lang="en-US" dirty="0"/>
              <a:t>Promulgate, advocate for and otherwise and implement</a:t>
            </a:r>
          </a:p>
          <a:p>
            <a:pPr lvl="1"/>
            <a:r>
              <a:rPr lang="en-US" dirty="0"/>
              <a:t>ICOMOS doctrine</a:t>
            </a:r>
          </a:p>
          <a:p>
            <a:pPr lvl="1"/>
            <a:r>
              <a:rPr lang="en-US" dirty="0"/>
              <a:t>The implementation of the World Heritage Convention</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463801"/>
              </p:ext>
            </p:extLst>
          </p:nvPr>
        </p:nvGraphicFramePr>
        <p:xfrm>
          <a:off x="4191000" y="914400"/>
          <a:ext cx="4876800" cy="5419725"/>
        </p:xfrm>
        <a:graphic>
          <a:graphicData uri="http://schemas.openxmlformats.org/drawingml/2006/table">
            <a:tbl>
              <a:tblPr/>
              <a:tblGrid>
                <a:gridCol w="4876800">
                  <a:extLst>
                    <a:ext uri="{9D8B030D-6E8A-4147-A177-3AD203B41FA5}">
                      <a16:colId xmlns:a16="http://schemas.microsoft.com/office/drawing/2014/main" val="20000"/>
                    </a:ext>
                  </a:extLst>
                </a:gridCol>
              </a:tblGrid>
              <a:tr h="5419725">
                <a:tc>
                  <a:txBody>
                    <a:bodyPr/>
                    <a:lstStyle/>
                    <a:p>
                      <a:pPr algn="l" fontAlgn="ctr"/>
                      <a:r>
                        <a:rPr lang="en-US" sz="1800" b="0" i="0" u="none" strike="noStrike" dirty="0">
                          <a:solidFill>
                            <a:srgbClr val="000000"/>
                          </a:solidFill>
                          <a:effectLst/>
                          <a:latin typeface="Arial"/>
                        </a:rPr>
                        <a:t>How can NCs enhance input at home and internationally into the ICOMOS mission? The role of NCs is to promulgate and implement </a:t>
                      </a:r>
                    </a:p>
                    <a:p>
                      <a:pPr marL="342900" indent="-342900" algn="l" fontAlgn="ctr">
                        <a:buAutoNum type="arabicParenR"/>
                      </a:pPr>
                      <a:r>
                        <a:rPr lang="en-US" sz="1800" b="1" i="0" u="none" strike="noStrike" dirty="0">
                          <a:solidFill>
                            <a:srgbClr val="FF0000"/>
                          </a:solidFill>
                          <a:effectLst/>
                          <a:latin typeface="Arial"/>
                        </a:rPr>
                        <a:t>conservation, protection, use and enhancement of monuments, building complexes and sites</a:t>
                      </a:r>
                      <a:r>
                        <a:rPr lang="en-US" sz="1800" b="0" i="0" u="none" strike="noStrike" dirty="0">
                          <a:solidFill>
                            <a:srgbClr val="FF0000"/>
                          </a:solidFill>
                          <a:effectLst/>
                          <a:latin typeface="Arial"/>
                        </a:rPr>
                        <a:t>; </a:t>
                      </a:r>
                    </a:p>
                    <a:p>
                      <a:pPr marL="342900" indent="-342900" algn="l" fontAlgn="ctr">
                        <a:buAutoNum type="arabicParenR"/>
                      </a:pPr>
                      <a:r>
                        <a:rPr lang="en-US" sz="1800" b="1" i="0" u="none" strike="noStrike" dirty="0">
                          <a:solidFill>
                            <a:srgbClr val="FF6600"/>
                          </a:solidFill>
                          <a:effectLst/>
                          <a:latin typeface="Arial"/>
                        </a:rPr>
                        <a:t>Conveying</a:t>
                      </a:r>
                      <a:r>
                        <a:rPr lang="en-US" sz="1800" b="1" i="0" u="none" strike="noStrike" baseline="0" dirty="0">
                          <a:solidFill>
                            <a:srgbClr val="FF6600"/>
                          </a:solidFill>
                          <a:effectLst/>
                          <a:latin typeface="Arial"/>
                        </a:rPr>
                        <a:t> </a:t>
                      </a:r>
                      <a:r>
                        <a:rPr lang="en-US" sz="1800" b="1" i="0" u="none" strike="noStrike" dirty="0">
                          <a:solidFill>
                            <a:srgbClr val="FF6600"/>
                          </a:solidFill>
                          <a:effectLst/>
                          <a:latin typeface="Arial"/>
                        </a:rPr>
                        <a:t>doctrine and the evolution and distribution of ideas developed by SCs</a:t>
                      </a:r>
                      <a:r>
                        <a:rPr lang="en-US" sz="1800" b="0" i="0" u="none" strike="noStrike" dirty="0">
                          <a:solidFill>
                            <a:srgbClr val="FF6600"/>
                          </a:solidFill>
                          <a:effectLst/>
                          <a:latin typeface="Arial"/>
                        </a:rPr>
                        <a:t>. </a:t>
                      </a:r>
                    </a:p>
                    <a:p>
                      <a:pPr marL="342900" indent="-342900" algn="l" fontAlgn="ctr">
                        <a:buAutoNum type="arabicParenR"/>
                      </a:pPr>
                      <a:r>
                        <a:rPr lang="en-US" sz="1800" b="1" i="0" u="none" strike="noStrike" dirty="0">
                          <a:solidFill>
                            <a:srgbClr val="3366FF"/>
                          </a:solidFill>
                          <a:effectLst/>
                          <a:latin typeface="Arial"/>
                        </a:rPr>
                        <a:t>Conducting advocacy awareness within their countries on many issues including community involvement, engagement of indigenous heritage groups, unregulated tourism, looting, insensitive development, and other destructive activities</a:t>
                      </a:r>
                      <a:r>
                        <a:rPr lang="en-US" sz="1800" b="0" i="0" u="none" strike="noStrike" dirty="0">
                          <a:solidFill>
                            <a:srgbClr val="000000"/>
                          </a:solidFill>
                          <a:effectLst/>
                          <a:latin typeface="Arial"/>
                        </a:rPr>
                        <a:t>. </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TextBox 4"/>
          <p:cNvSpPr txBox="1"/>
          <p:nvPr/>
        </p:nvSpPr>
        <p:spPr>
          <a:xfrm>
            <a:off x="533400" y="1133475"/>
            <a:ext cx="3505200" cy="1477328"/>
          </a:xfrm>
          <a:prstGeom prst="rect">
            <a:avLst/>
          </a:prstGeom>
          <a:noFill/>
        </p:spPr>
        <p:txBody>
          <a:bodyPr wrap="square" rtlCol="0">
            <a:spAutoFit/>
          </a:bodyPr>
          <a:lstStyle/>
          <a:p>
            <a:r>
              <a:rPr lang="en-US" dirty="0"/>
              <a:t>Expressed in National Committee 2018 Annual Reports</a:t>
            </a:r>
          </a:p>
          <a:p>
            <a:endParaRPr lang="en-US" dirty="0"/>
          </a:p>
          <a:p>
            <a:r>
              <a:rPr lang="en-US" dirty="0"/>
              <a:t>What National Committees see as their Role</a:t>
            </a:r>
          </a:p>
        </p:txBody>
      </p:sp>
    </p:spTree>
    <p:extLst>
      <p:ext uri="{BB962C8B-B14F-4D97-AF65-F5344CB8AC3E}">
        <p14:creationId xmlns:p14="http://schemas.microsoft.com/office/powerpoint/2010/main" val="2026112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started with the Venice Charter</a:t>
            </a:r>
          </a:p>
        </p:txBody>
      </p:sp>
      <p:sp>
        <p:nvSpPr>
          <p:cNvPr id="3" name="Content Placeholder 2"/>
          <p:cNvSpPr>
            <a:spLocks noGrp="1"/>
          </p:cNvSpPr>
          <p:nvPr>
            <p:ph idx="1"/>
          </p:nvPr>
        </p:nvSpPr>
        <p:spPr>
          <a:xfrm>
            <a:off x="76200" y="1600200"/>
            <a:ext cx="4800600" cy="5257800"/>
          </a:xfrm>
        </p:spPr>
        <p:txBody>
          <a:bodyPr>
            <a:normAutofit fontScale="85000" lnSpcReduction="20000"/>
          </a:bodyPr>
          <a:lstStyle/>
          <a:p>
            <a:r>
              <a:rPr lang="en-US" dirty="0"/>
              <a:t>Initially, this work was tied closely to the 1964 International Charter on the Conservation and Restoration of Monuments and Sites (better known as the Venice Charter). </a:t>
            </a:r>
          </a:p>
          <a:p>
            <a:r>
              <a:rPr lang="en-US" dirty="0"/>
              <a:t>Coincidentally, used to guide restoration after the disastrous floods in Venice and Florence in 1966.</a:t>
            </a:r>
          </a:p>
          <a:p>
            <a:r>
              <a:rPr lang="en-US" dirty="0"/>
              <a:t>Views monuments as historical records as well as works of art</a:t>
            </a:r>
          </a:p>
          <a:p>
            <a:endParaRPr lang="en-US" dirty="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4724401" y="1716966"/>
            <a:ext cx="4422506" cy="3388434"/>
          </a:xfrm>
          <a:prstGeom prst="rect">
            <a:avLst/>
          </a:prstGeom>
        </p:spPr>
      </p:pic>
      <p:sp>
        <p:nvSpPr>
          <p:cNvPr id="5" name="TextBox 4"/>
          <p:cNvSpPr txBox="1"/>
          <p:nvPr/>
        </p:nvSpPr>
        <p:spPr>
          <a:xfrm>
            <a:off x="5257800" y="5334000"/>
            <a:ext cx="3048000" cy="369332"/>
          </a:xfrm>
          <a:prstGeom prst="rect">
            <a:avLst/>
          </a:prstGeom>
          <a:noFill/>
        </p:spPr>
        <p:txBody>
          <a:bodyPr wrap="square" rtlCol="0">
            <a:spAutoFit/>
          </a:bodyPr>
          <a:lstStyle/>
          <a:p>
            <a:r>
              <a:rPr lang="en-US" b="1" dirty="0"/>
              <a:t>Doge's Palace</a:t>
            </a:r>
            <a:r>
              <a:rPr lang="en-US" dirty="0"/>
              <a:t> </a:t>
            </a:r>
            <a:r>
              <a:rPr lang="en-US" b="1" dirty="0"/>
              <a:t>, Venice, 1966 </a:t>
            </a:r>
          </a:p>
        </p:txBody>
      </p:sp>
      <p:sp>
        <p:nvSpPr>
          <p:cNvPr id="6" name="TextBox 5"/>
          <p:cNvSpPr txBox="1"/>
          <p:nvPr/>
        </p:nvSpPr>
        <p:spPr>
          <a:xfrm>
            <a:off x="5105400" y="5791200"/>
            <a:ext cx="3657600" cy="923330"/>
          </a:xfrm>
          <a:prstGeom prst="rect">
            <a:avLst/>
          </a:prstGeom>
          <a:noFill/>
        </p:spPr>
        <p:txBody>
          <a:bodyPr wrap="square" rtlCol="0">
            <a:spAutoFit/>
          </a:bodyPr>
          <a:lstStyle/>
          <a:p>
            <a:r>
              <a:rPr lang="en-US" dirty="0"/>
              <a:t>A cultural benchmark, young people flocked to Venice and Florence to assist, called the “mud angels”</a:t>
            </a:r>
          </a:p>
        </p:txBody>
      </p:sp>
    </p:spTree>
    <p:extLst>
      <p:ext uri="{BB962C8B-B14F-4D97-AF65-F5344CB8AC3E}">
        <p14:creationId xmlns:p14="http://schemas.microsoft.com/office/powerpoint/2010/main" val="3120209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Heritage</a:t>
            </a:r>
          </a:p>
        </p:txBody>
      </p:sp>
      <p:sp>
        <p:nvSpPr>
          <p:cNvPr id="3" name="Content Placeholder 2"/>
          <p:cNvSpPr>
            <a:spLocks noGrp="1"/>
          </p:cNvSpPr>
          <p:nvPr>
            <p:ph idx="1"/>
          </p:nvPr>
        </p:nvSpPr>
        <p:spPr>
          <a:xfrm>
            <a:off x="228600" y="1600200"/>
            <a:ext cx="5105400" cy="4525963"/>
          </a:xfrm>
        </p:spPr>
        <p:txBody>
          <a:bodyPr>
            <a:normAutofit fontScale="92500" lnSpcReduction="20000"/>
          </a:bodyPr>
          <a:lstStyle/>
          <a:p>
            <a:r>
              <a:rPr lang="en-US" dirty="0"/>
              <a:t>Over the past half-century heritage theory, method, and scientific techniques have evolved. </a:t>
            </a:r>
          </a:p>
          <a:p>
            <a:r>
              <a:rPr lang="en-US" dirty="0"/>
              <a:t>A benchmark was the recognition of the interplay of the physical conservation of monuments and sites and the role of intangible heritage in the authenticity of those sites. </a:t>
            </a:r>
          </a:p>
        </p:txBody>
      </p:sp>
      <p:pic>
        <p:nvPicPr>
          <p:cNvPr id="4" name="Picture 3" descr="http://atlantablackstar.com/wp-content/uploads/2014/09/03-14-2014-tombouctou.jpg"/>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886200" cy="2438400"/>
          </a:xfrm>
          <a:prstGeom prst="rect">
            <a:avLst/>
          </a:prstGeom>
          <a:ln>
            <a:noFill/>
          </a:ln>
          <a:effectLst>
            <a:softEdge rad="112500"/>
          </a:effectLst>
        </p:spPr>
      </p:pic>
      <p:sp>
        <p:nvSpPr>
          <p:cNvPr id="6" name="Rectangle 5"/>
          <p:cNvSpPr/>
          <p:nvPr/>
        </p:nvSpPr>
        <p:spPr>
          <a:xfrm>
            <a:off x="5257800" y="4419601"/>
            <a:ext cx="3909180" cy="2031325"/>
          </a:xfrm>
          <a:prstGeom prst="rect">
            <a:avLst/>
          </a:prstGeom>
        </p:spPr>
        <p:txBody>
          <a:bodyPr wrap="square">
            <a:spAutoFit/>
          </a:bodyPr>
          <a:lstStyle/>
          <a:p>
            <a:r>
              <a:rPr lang="en-US" dirty="0"/>
              <a:t>the ancient libraries and mausoleums at the World Heritage Sites of Mali (Old City of </a:t>
            </a:r>
            <a:r>
              <a:rPr lang="en-US" dirty="0" err="1"/>
              <a:t>Djenné</a:t>
            </a:r>
            <a:r>
              <a:rPr lang="en-US" dirty="0"/>
              <a:t>, Timbuktu, </a:t>
            </a:r>
            <a:r>
              <a:rPr lang="en-US" dirty="0" err="1"/>
              <a:t>Bandiagara</a:t>
            </a:r>
            <a:r>
              <a:rPr lang="en-US" dirty="0"/>
              <a:t> Cliffs, Tomb of </a:t>
            </a:r>
            <a:r>
              <a:rPr lang="en-US" dirty="0" err="1"/>
              <a:t>Askia</a:t>
            </a:r>
            <a:r>
              <a:rPr lang="en-US" dirty="0"/>
              <a:t>)  damaged by ISIS allies were recently repaired by masonry guilds that have done this work for centuries. </a:t>
            </a:r>
          </a:p>
        </p:txBody>
      </p:sp>
    </p:spTree>
    <p:extLst>
      <p:ext uri="{BB962C8B-B14F-4D97-AF65-F5344CB8AC3E}">
        <p14:creationId xmlns:p14="http://schemas.microsoft.com/office/powerpoint/2010/main" val="1136311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_NPS Visitor Spending Effects.pdf"/>
          <p:cNvPicPr>
            <a:picLocks noGrp="1" noChangeAspect="1"/>
          </p:cNvPicPr>
          <p:nvPr>
            <p:ph idx="1"/>
          </p:nvPr>
        </p:nvPicPr>
        <p:blipFill>
          <a:blip r:embed="rId2">
            <a:extLst>
              <a:ext uri="{28A0092B-C50C-407E-A947-70E740481C1C}">
                <a14:useLocalDpi xmlns:a14="http://schemas.microsoft.com/office/drawing/2010/main" val="0"/>
              </a:ext>
            </a:extLst>
          </a:blip>
          <a:srcRect l="-67655" r="-67655"/>
          <a:stretch>
            <a:fillRect/>
          </a:stretch>
        </p:blipFill>
        <p:spPr>
          <a:xfrm>
            <a:off x="-2743200" y="1622524"/>
            <a:ext cx="10515600" cy="5943600"/>
          </a:xfrm>
        </p:spPr>
      </p:pic>
      <p:sp>
        <p:nvSpPr>
          <p:cNvPr id="5" name="Title 1"/>
          <p:cNvSpPr>
            <a:spLocks noGrp="1"/>
          </p:cNvSpPr>
          <p:nvPr>
            <p:ph type="title"/>
          </p:nvPr>
        </p:nvSpPr>
        <p:spPr/>
        <p:txBody>
          <a:bodyPr>
            <a:normAutofit fontScale="90000"/>
          </a:bodyPr>
          <a:lstStyle/>
          <a:p>
            <a:r>
              <a:rPr lang="en-US" dirty="0">
                <a:solidFill>
                  <a:srgbClr val="002060"/>
                </a:solidFill>
              </a:rPr>
              <a:t>New Priorities</a:t>
            </a:r>
            <a:br>
              <a:rPr lang="en-US" dirty="0"/>
            </a:br>
            <a:r>
              <a:rPr lang="en-US" dirty="0"/>
              <a:t>Priority: Heritage as a Means of Social and Economic Benefit</a:t>
            </a:r>
          </a:p>
        </p:txBody>
      </p:sp>
      <p:sp>
        <p:nvSpPr>
          <p:cNvPr id="6" name="TextBox 5"/>
          <p:cNvSpPr txBox="1"/>
          <p:nvPr/>
        </p:nvSpPr>
        <p:spPr>
          <a:xfrm>
            <a:off x="5638800" y="2286000"/>
            <a:ext cx="3200400" cy="2585323"/>
          </a:xfrm>
          <a:prstGeom prst="rect">
            <a:avLst/>
          </a:prstGeom>
          <a:noFill/>
        </p:spPr>
        <p:txBody>
          <a:bodyPr wrap="square" rtlCol="0">
            <a:spAutoFit/>
          </a:bodyPr>
          <a:lstStyle/>
          <a:p>
            <a:r>
              <a:rPr lang="en-US" dirty="0"/>
              <a:t>The US National Park Service has been assessing economic benefit to local communities for years</a:t>
            </a:r>
          </a:p>
          <a:p>
            <a:endParaRPr lang="en-US" dirty="0"/>
          </a:p>
          <a:p>
            <a:r>
              <a:rPr lang="en-US" dirty="0"/>
              <a:t>Making this replicable for US World Heritage Sites</a:t>
            </a:r>
          </a:p>
          <a:p>
            <a:endParaRPr lang="en-US" dirty="0"/>
          </a:p>
          <a:p>
            <a:endParaRPr lang="en-US" dirty="0"/>
          </a:p>
        </p:txBody>
      </p:sp>
    </p:spTree>
    <p:extLst>
      <p:ext uri="{BB962C8B-B14F-4D97-AF65-F5344CB8AC3E}">
        <p14:creationId xmlns:p14="http://schemas.microsoft.com/office/powerpoint/2010/main" val="981843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199"/>
          </a:xfrm>
        </p:spPr>
        <p:txBody>
          <a:bodyPr>
            <a:normAutofit fontScale="90000"/>
          </a:bodyPr>
          <a:lstStyle/>
          <a:p>
            <a:r>
              <a:rPr lang="en-US" dirty="0"/>
              <a:t>Priority: Social and Economic Benefit</a:t>
            </a:r>
          </a:p>
        </p:txBody>
      </p:sp>
      <p:sp>
        <p:nvSpPr>
          <p:cNvPr id="3" name="Content Placeholder 2"/>
          <p:cNvSpPr>
            <a:spLocks noGrp="1"/>
          </p:cNvSpPr>
          <p:nvPr>
            <p:ph idx="1"/>
          </p:nvPr>
        </p:nvSpPr>
        <p:spPr>
          <a:xfrm>
            <a:off x="76200" y="944460"/>
            <a:ext cx="8991600" cy="5075340"/>
          </a:xfrm>
        </p:spPr>
        <p:txBody>
          <a:bodyPr>
            <a:normAutofit/>
          </a:bodyPr>
          <a:lstStyle/>
          <a:p>
            <a:r>
              <a:rPr lang="en-US" dirty="0"/>
              <a:t>Social and economic benefit generated by World Heritage Sites (our 2019 conference theme)</a:t>
            </a:r>
          </a:p>
          <a:p>
            <a:pPr lvl="1"/>
            <a:r>
              <a:rPr lang="en-US" dirty="0"/>
              <a:t>Tourism</a:t>
            </a:r>
          </a:p>
          <a:p>
            <a:pPr lvl="1"/>
            <a:r>
              <a:rPr lang="en-US" dirty="0"/>
              <a:t>Infrastructure development</a:t>
            </a:r>
          </a:p>
          <a:p>
            <a:pPr lvl="1"/>
            <a:r>
              <a:rPr lang="en-US" dirty="0"/>
              <a:t>Local identities</a:t>
            </a:r>
          </a:p>
          <a:p>
            <a:pPr lvl="1"/>
            <a:r>
              <a:rPr lang="en-US" dirty="0"/>
              <a:t>Awareness </a:t>
            </a:r>
          </a:p>
          <a:p>
            <a:pPr lvl="2"/>
            <a:r>
              <a:rPr lang="en-US" dirty="0"/>
              <a:t>Indigenous heritage</a:t>
            </a:r>
          </a:p>
          <a:p>
            <a:pPr lvl="2"/>
            <a:r>
              <a:rPr lang="en-US" dirty="0"/>
              <a:t>Culture-nature</a:t>
            </a:r>
          </a:p>
          <a:p>
            <a:pPr lvl="2"/>
            <a:r>
              <a:rPr lang="en-US" dirty="0"/>
              <a:t>2030 SDGs</a:t>
            </a:r>
          </a:p>
          <a:p>
            <a:pPr lvl="2"/>
            <a:r>
              <a:rPr lang="en-US" dirty="0"/>
              <a:t>Rights-Based Approach</a:t>
            </a:r>
          </a:p>
          <a:p>
            <a:pPr lvl="2"/>
            <a:endParaRPr lang="en-US" dirty="0"/>
          </a:p>
          <a:p>
            <a:pPr lvl="2"/>
            <a:endParaRPr lang="en-US" dirty="0"/>
          </a:p>
        </p:txBody>
      </p:sp>
      <p:pic>
        <p:nvPicPr>
          <p:cNvPr id="4098" name="Picture 2" descr="C:\Users\Doug\Dropbox\US ICOMOS\2019\National Geographic WHS grant\Comer 90 minute session CPF Conference 9 May 2019\Slide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36220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38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t>The Economic and Social Benefits of World Heritage Listing in the United States</a:t>
            </a:r>
          </a:p>
        </p:txBody>
      </p:sp>
      <p:pic>
        <p:nvPicPr>
          <p:cNvPr id="4" name="Content Placeholder 3" descr="https---cdn.evbuc.com-images-72761943-140169055851-1-original.20190913-153457.png"/>
          <p:cNvPicPr>
            <a:picLocks noGrp="1" noChangeAspect="1"/>
          </p:cNvPicPr>
          <p:nvPr>
            <p:ph idx="1"/>
          </p:nvPr>
        </p:nvPicPr>
        <p:blipFill>
          <a:blip r:embed="rId2">
            <a:extLst>
              <a:ext uri="{28A0092B-C50C-407E-A947-70E740481C1C}">
                <a14:useLocalDpi xmlns:a14="http://schemas.microsoft.com/office/drawing/2010/main" val="0"/>
              </a:ext>
            </a:extLst>
          </a:blip>
          <a:srcRect l="4542" r="4542"/>
          <a:stretch>
            <a:fillRect/>
          </a:stretch>
        </p:blipFill>
        <p:spPr/>
      </p:pic>
    </p:spTree>
    <p:extLst>
      <p:ext uri="{BB962C8B-B14F-4D97-AF65-F5344CB8AC3E}">
        <p14:creationId xmlns:p14="http://schemas.microsoft.com/office/powerpoint/2010/main" val="87121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t>The Economic and Social Benefits of World Heritage Listing in the United States</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The economic and social benefits of World Heritage listing are not well understood in the United States. This conference will provide perspective on the impact of World Heritage designation as well as provide an opportunity to discuss lessons learned by a range U.S. World Heritage sites. Hear from local, national and international heritage experts from World Heritage sites such as the recently inscribed Frank Lloyd Wright sites, and sites that have been listed for many years, such as Chaco Canyon National Historical Park. The symposium will also examine the potential for social and economic benefit to sites on the United States Tentative List, looking at ways to begin planning now for future benefit to local communities.</a:t>
            </a:r>
          </a:p>
          <a:p>
            <a:pPr marL="0" indent="0">
              <a:buNone/>
            </a:pPr>
            <a:endParaRPr lang="en-US" dirty="0"/>
          </a:p>
        </p:txBody>
      </p:sp>
    </p:spTree>
    <p:extLst>
      <p:ext uri="{BB962C8B-B14F-4D97-AF65-F5344CB8AC3E}">
        <p14:creationId xmlns:p14="http://schemas.microsoft.com/office/powerpoint/2010/main" val="4221688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339D-0211-44B7-96C7-146E13BDD198}"/>
              </a:ext>
            </a:extLst>
          </p:cNvPr>
          <p:cNvSpPr>
            <a:spLocks noGrp="1"/>
          </p:cNvSpPr>
          <p:nvPr>
            <p:ph type="title"/>
          </p:nvPr>
        </p:nvSpPr>
        <p:spPr/>
        <p:txBody>
          <a:bodyPr/>
          <a:lstStyle/>
          <a:p>
            <a:r>
              <a:rPr lang="en-US" dirty="0"/>
              <a:t>Priority: Indigenous Heritage</a:t>
            </a:r>
          </a:p>
        </p:txBody>
      </p:sp>
      <p:sp>
        <p:nvSpPr>
          <p:cNvPr id="3" name="Content Placeholder 2">
            <a:extLst>
              <a:ext uri="{FF2B5EF4-FFF2-40B4-BE49-F238E27FC236}">
                <a16:creationId xmlns:a16="http://schemas.microsoft.com/office/drawing/2014/main" id="{47B9B682-9A08-4693-BD1A-D112DFD76EDF}"/>
              </a:ext>
            </a:extLst>
          </p:cNvPr>
          <p:cNvSpPr>
            <a:spLocks noGrp="1"/>
          </p:cNvSpPr>
          <p:nvPr>
            <p:ph idx="1"/>
          </p:nvPr>
        </p:nvSpPr>
        <p:spPr/>
        <p:txBody>
          <a:bodyPr/>
          <a:lstStyle/>
          <a:p>
            <a:r>
              <a:rPr lang="en-US" dirty="0"/>
              <a:t>Engaging indigenous heritage groups in planning and management at World Heritage Sites</a:t>
            </a:r>
          </a:p>
          <a:p>
            <a:endParaRPr lang="en-US" dirty="0"/>
          </a:p>
        </p:txBody>
      </p:sp>
      <p:pic>
        <p:nvPicPr>
          <p:cNvPr id="3074" name="Picture 2" descr="C:\Users\Doug\Dropbox\US ICOMOS\2019\National Geographic WHS grant\Comer 90 minute session CPF Conference 9 May 2019\Slid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667000"/>
            <a:ext cx="5791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4191000"/>
            <a:ext cx="1828800" cy="646331"/>
          </a:xfrm>
          <a:prstGeom prst="rect">
            <a:avLst/>
          </a:prstGeom>
          <a:noFill/>
        </p:spPr>
        <p:txBody>
          <a:bodyPr wrap="square" rtlCol="0">
            <a:spAutoFit/>
          </a:bodyPr>
          <a:lstStyle/>
          <a:p>
            <a:r>
              <a:rPr lang="en-US" b="1" dirty="0"/>
              <a:t>Theme for future conference</a:t>
            </a:r>
          </a:p>
        </p:txBody>
      </p:sp>
    </p:spTree>
    <p:extLst>
      <p:ext uri="{BB962C8B-B14F-4D97-AF65-F5344CB8AC3E}">
        <p14:creationId xmlns:p14="http://schemas.microsoft.com/office/powerpoint/2010/main" val="244705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Priority: 2030 Sustainable Development Goals </a:t>
            </a:r>
          </a:p>
        </p:txBody>
      </p:sp>
      <p:sp>
        <p:nvSpPr>
          <p:cNvPr id="3" name="Content Placeholder 2"/>
          <p:cNvSpPr>
            <a:spLocks noGrp="1"/>
          </p:cNvSpPr>
          <p:nvPr>
            <p:ph idx="1"/>
          </p:nvPr>
        </p:nvSpPr>
        <p:spPr>
          <a:xfrm>
            <a:off x="457200" y="1600201"/>
            <a:ext cx="8229600" cy="2057400"/>
          </a:xfrm>
        </p:spPr>
        <p:txBody>
          <a:bodyPr>
            <a:normAutofit fontScale="92500"/>
          </a:bodyPr>
          <a:lstStyle/>
          <a:p>
            <a:r>
              <a:rPr lang="en-US" dirty="0"/>
              <a:t>Encourage all US/ICOMOS members to be active in promoting the UNESCO 2030 Sustainable Development Goals in their communities</a:t>
            </a:r>
          </a:p>
          <a:p>
            <a:r>
              <a:rPr lang="en-US" dirty="0"/>
              <a:t>How?</a:t>
            </a:r>
          </a:p>
        </p:txBody>
      </p:sp>
      <p:pic>
        <p:nvPicPr>
          <p:cNvPr id="5122" name="Picture 2" descr="C:\Users\Doug\Dropbox\US ICOMOS\2019\National Geographic WHS grant\Comer 90 minute session CPF Conference 9 May 2019\Slide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269055"/>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014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05600" cy="1143000"/>
          </a:xfrm>
        </p:spPr>
        <p:txBody>
          <a:bodyPr/>
          <a:lstStyle/>
          <a:p>
            <a:r>
              <a:rPr lang="en-US" dirty="0"/>
              <a:t>ICOMOS</a:t>
            </a:r>
          </a:p>
        </p:txBody>
      </p:sp>
      <p:sp>
        <p:nvSpPr>
          <p:cNvPr id="3" name="Content Placeholder 2"/>
          <p:cNvSpPr>
            <a:spLocks noGrp="1"/>
          </p:cNvSpPr>
          <p:nvPr>
            <p:ph idx="1"/>
          </p:nvPr>
        </p:nvSpPr>
        <p:spPr>
          <a:xfrm>
            <a:off x="1" y="1752600"/>
            <a:ext cx="5122068" cy="2991435"/>
          </a:xfrm>
        </p:spPr>
        <p:txBody>
          <a:bodyPr>
            <a:normAutofit fontScale="92500" lnSpcReduction="10000"/>
          </a:bodyPr>
          <a:lstStyle/>
          <a:p>
            <a:r>
              <a:rPr lang="en-US" dirty="0"/>
              <a:t>Founded in 1965, the mission of ICOMOS has been to promote the application of theory, methodology, and scientific techniques to the conservation of architectural and archaeological heritage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963" y="1828800"/>
            <a:ext cx="3700463"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98131"/>
            <a:ext cx="2743200" cy="123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292" y="-51459"/>
            <a:ext cx="1874500" cy="188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22068" y="4190037"/>
            <a:ext cx="3827352" cy="553998"/>
          </a:xfrm>
          <a:prstGeom prst="rect">
            <a:avLst/>
          </a:prstGeom>
          <a:noFill/>
        </p:spPr>
        <p:txBody>
          <a:bodyPr wrap="square" rtlCol="0">
            <a:spAutoFit/>
          </a:bodyPr>
          <a:lstStyle/>
          <a:p>
            <a:r>
              <a:rPr lang="en-US" sz="1000" b="1" dirty="0"/>
              <a:t>ICOMOS France will act as the focal point for ICOMOS on this matter: it will collect the information available and represent ICOMOS at the national level</a:t>
            </a: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8757" y="0"/>
            <a:ext cx="221337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8757" y="4618776"/>
            <a:ext cx="1679418" cy="2239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76800" y="5181600"/>
            <a:ext cx="1905000" cy="1477328"/>
          </a:xfrm>
          <a:prstGeom prst="rect">
            <a:avLst/>
          </a:prstGeom>
          <a:noFill/>
        </p:spPr>
        <p:txBody>
          <a:bodyPr wrap="square" rtlCol="0">
            <a:spAutoFit/>
          </a:bodyPr>
          <a:lstStyle/>
          <a:p>
            <a:r>
              <a:rPr lang="en-US" dirty="0"/>
              <a:t>Notre Dame still stands, let us approach the restoration cautiously </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4769" t="12816" r="37459" b="20903"/>
          <a:stretch/>
        </p:blipFill>
        <p:spPr>
          <a:xfrm>
            <a:off x="559805" y="4649486"/>
            <a:ext cx="2030995" cy="2113428"/>
          </a:xfrm>
          <a:prstGeom prst="rect">
            <a:avLst/>
          </a:prstGeom>
        </p:spPr>
      </p:pic>
      <p:sp>
        <p:nvSpPr>
          <p:cNvPr id="7" name="TextBox 6"/>
          <p:cNvSpPr txBox="1"/>
          <p:nvPr/>
        </p:nvSpPr>
        <p:spPr>
          <a:xfrm>
            <a:off x="2743200" y="4953000"/>
            <a:ext cx="2133600" cy="1754326"/>
          </a:xfrm>
          <a:prstGeom prst="rect">
            <a:avLst/>
          </a:prstGeom>
          <a:noFill/>
        </p:spPr>
        <p:txBody>
          <a:bodyPr wrap="square" rtlCol="0">
            <a:spAutoFit/>
          </a:bodyPr>
          <a:lstStyle/>
          <a:p>
            <a:r>
              <a:rPr lang="en-US" dirty="0"/>
              <a:t>March 11, 2019, before the fire. Note roof scaffolding.</a:t>
            </a:r>
          </a:p>
          <a:p>
            <a:r>
              <a:rPr lang="en-US" dirty="0"/>
              <a:t>The façade with bellowers stand even now. </a:t>
            </a:r>
          </a:p>
        </p:txBody>
      </p:sp>
      <p:cxnSp>
        <p:nvCxnSpPr>
          <p:cNvPr id="9" name="Straight Arrow Connector 8"/>
          <p:cNvCxnSpPr>
            <a:stCxn id="7" idx="1"/>
          </p:cNvCxnSpPr>
          <p:nvPr/>
        </p:nvCxnSpPr>
        <p:spPr>
          <a:xfrm flipH="1" flipV="1">
            <a:off x="1575302" y="5410204"/>
            <a:ext cx="1167898" cy="419959"/>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0947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Priority: The Culture-Nature Journey (CNJ)</a:t>
            </a:r>
          </a:p>
        </p:txBody>
      </p:sp>
      <p:sp>
        <p:nvSpPr>
          <p:cNvPr id="3" name="Content Placeholder 2"/>
          <p:cNvSpPr>
            <a:spLocks noGrp="1"/>
          </p:cNvSpPr>
          <p:nvPr>
            <p:ph idx="1"/>
          </p:nvPr>
        </p:nvSpPr>
        <p:spPr>
          <a:xfrm>
            <a:off x="457200" y="1371600"/>
            <a:ext cx="3962400" cy="4754563"/>
          </a:xfrm>
        </p:spPr>
        <p:txBody>
          <a:bodyPr>
            <a:normAutofit fontScale="70000" lnSpcReduction="20000"/>
          </a:bodyPr>
          <a:lstStyle/>
          <a:p>
            <a:r>
              <a:rPr lang="en-US" dirty="0"/>
              <a:t>Informing prospective and current members about our efforts to acknowledge and incorporate the connection between culture and nature in the management of World Heritage Sites and as this applies to their heritage issues</a:t>
            </a:r>
          </a:p>
          <a:p>
            <a:r>
              <a:rPr lang="en-US" dirty="0"/>
              <a:t>US/ICOMOS led the way in working with IUCN and UCS. </a:t>
            </a:r>
          </a:p>
          <a:p>
            <a:r>
              <a:rPr lang="en-US" dirty="0"/>
              <a:t>We are closely engaged with ongoing the CNJ, President, US/ICOMOS is the ICOMOS Advisory Committee representative to CNJ</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0"/>
            <a:ext cx="4476750"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6410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Priority: Rights Based Approaches to Heritage </a:t>
            </a:r>
          </a:p>
        </p:txBody>
      </p:sp>
      <p:sp>
        <p:nvSpPr>
          <p:cNvPr id="3" name="Content Placeholder 2"/>
          <p:cNvSpPr>
            <a:spLocks noGrp="1"/>
          </p:cNvSpPr>
          <p:nvPr>
            <p:ph idx="1"/>
          </p:nvPr>
        </p:nvSpPr>
        <p:spPr>
          <a:xfrm>
            <a:off x="457200" y="1600200"/>
            <a:ext cx="4038600" cy="4525963"/>
          </a:xfrm>
        </p:spPr>
        <p:txBody>
          <a:bodyPr>
            <a:normAutofit fontScale="47500" lnSpcReduction="20000"/>
          </a:bodyPr>
          <a:lstStyle/>
          <a:p>
            <a:pPr marL="0" indent="0">
              <a:buNone/>
            </a:pPr>
            <a:r>
              <a:rPr lang="en-US" dirty="0"/>
              <a:t>This initiative aims to gather and share examples of good practice which the ICOMOS community can learn from. It is also a way of showcasing the good work which ICOMOS is involved in and advocates for.</a:t>
            </a:r>
          </a:p>
          <a:p>
            <a:endParaRPr lang="en-US" dirty="0"/>
          </a:p>
          <a:p>
            <a:pPr marL="0" indent="0">
              <a:buNone/>
            </a:pPr>
            <a:r>
              <a:rPr lang="en-US" dirty="0"/>
              <a:t>It is not just coincidence that ICOMOS National and other Committees are taking on these issues right now. These themes resonate with the ethical principles of ICOMOS and concern us all:</a:t>
            </a:r>
          </a:p>
          <a:p>
            <a:endParaRPr lang="en-US" dirty="0"/>
          </a:p>
          <a:p>
            <a:r>
              <a:rPr lang="en-US" dirty="0"/>
              <a:t>Good governance procedures and practice</a:t>
            </a:r>
          </a:p>
          <a:p>
            <a:r>
              <a:rPr lang="en-US" dirty="0"/>
              <a:t>Open, easy and inclusive access to participate</a:t>
            </a:r>
          </a:p>
          <a:p>
            <a:r>
              <a:rPr lang="en-US" dirty="0"/>
              <a:t>Fair, full and diverse representation</a:t>
            </a:r>
          </a:p>
          <a:p>
            <a:r>
              <a:rPr lang="en-US" dirty="0"/>
              <a:t>Understanding and practice of rights within the realm of cultural heritage – implicating duty bearers and rights holders</a:t>
            </a:r>
          </a:p>
          <a:p>
            <a:endParaRPr lang="en-US"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888" y="1524000"/>
            <a:ext cx="369132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01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a:t>Priority: Case Studies</a:t>
            </a:r>
          </a:p>
        </p:txBody>
      </p:sp>
      <p:sp>
        <p:nvSpPr>
          <p:cNvPr id="3" name="Content Placeholder 2"/>
          <p:cNvSpPr>
            <a:spLocks noGrp="1"/>
          </p:cNvSpPr>
          <p:nvPr>
            <p:ph idx="1"/>
          </p:nvPr>
        </p:nvSpPr>
        <p:spPr>
          <a:xfrm>
            <a:off x="28645" y="823118"/>
            <a:ext cx="5562600" cy="4525963"/>
          </a:xfrm>
        </p:spPr>
        <p:txBody>
          <a:bodyPr>
            <a:normAutofit fontScale="62500" lnSpcReduction="20000"/>
          </a:bodyPr>
          <a:lstStyle/>
          <a:p>
            <a:r>
              <a:rPr lang="en-US" dirty="0"/>
              <a:t>ICOMOS Estonia</a:t>
            </a:r>
          </a:p>
          <a:p>
            <a:pPr lvl="1"/>
            <a:r>
              <a:rPr lang="en-US" dirty="0"/>
              <a:t>RBA principles in protecting Lameman National Park cultural heritage: </a:t>
            </a:r>
            <a:r>
              <a:rPr lang="en-US" dirty="0" err="1"/>
              <a:t>rightholders</a:t>
            </a:r>
            <a:r>
              <a:rPr lang="en-US" dirty="0"/>
              <a:t> take part in government and legislation change</a:t>
            </a:r>
          </a:p>
          <a:p>
            <a:pPr lvl="2"/>
            <a:r>
              <a:rPr lang="en-US" dirty="0"/>
              <a:t>(1) local community  defines  and  is  active  participant  in  defining  cultural heritage; </a:t>
            </a:r>
          </a:p>
          <a:p>
            <a:pPr lvl="2"/>
            <a:r>
              <a:rPr lang="en-US" dirty="0"/>
              <a:t>(2) local community preserves and is the main partner in preserving and introducing cultural heritage, </a:t>
            </a:r>
          </a:p>
          <a:p>
            <a:pPr lvl="2"/>
            <a:r>
              <a:rPr lang="en-US" dirty="0"/>
              <a:t>(3) local community should have historical rights of using nature and heritage as resource; </a:t>
            </a:r>
          </a:p>
          <a:p>
            <a:pPr lvl="2"/>
            <a:r>
              <a:rPr lang="en-US" dirty="0"/>
              <a:t>(4) local community must give informed consent to the inventories and separate plans (including building plans) on their territory before it is put to action. Main mechanisms to do that are written there a well.</a:t>
            </a:r>
          </a:p>
          <a:p>
            <a:pPr marL="914400" lvl="2" indent="0">
              <a:buNone/>
            </a:pPr>
            <a:endParaRPr lang="en-US" dirty="0"/>
          </a:p>
          <a:p>
            <a:r>
              <a:rPr lang="en-US" dirty="0"/>
              <a:t>An outcome of the 2020 US/ICOMOS Conference could be a case study on Grand Canyon, Chaco, etc, co-authored by a Native American group</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245" y="1752600"/>
            <a:ext cx="355275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36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Emerging Professionals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29200" y="2362200"/>
            <a:ext cx="3700593" cy="226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1295400"/>
            <a:ext cx="4495800" cy="5355312"/>
          </a:xfrm>
          <a:prstGeom prst="rect">
            <a:avLst/>
          </a:prstGeom>
          <a:noFill/>
        </p:spPr>
        <p:txBody>
          <a:bodyPr wrap="square" rtlCol="0">
            <a:spAutoFit/>
          </a:bodyPr>
          <a:lstStyle/>
          <a:p>
            <a:r>
              <a:rPr lang="en-US" dirty="0"/>
              <a:t>Journey to Authenticity</a:t>
            </a:r>
          </a:p>
          <a:p>
            <a:endParaRPr lang="en-US" dirty="0"/>
          </a:p>
          <a:p>
            <a:r>
              <a:rPr lang="en-US" dirty="0"/>
              <a:t>Toshi Kono, ICOMOS President, has suggested a Journey to Authenticity. ADCOM is organizing an effort by the Emerging Professionals Working Group (EPWG) to offer new perspective on authenticity. The perspectives would be from each individual scientific and national committee.</a:t>
            </a:r>
          </a:p>
          <a:p>
            <a:endParaRPr lang="en-US" dirty="0"/>
          </a:p>
          <a:p>
            <a:r>
              <a:rPr lang="en-US" dirty="0"/>
              <a:t>In the US, Native American cultures hold the Grand Canyon and all forms of life in </a:t>
            </a:r>
            <a:r>
              <a:rPr lang="en-US" dirty="0" err="1"/>
              <a:t>ot</a:t>
            </a:r>
            <a:r>
              <a:rPr lang="en-US" dirty="0"/>
              <a:t> as sacred. To remove or add species would lessen authenticity in a sense. </a:t>
            </a:r>
          </a:p>
          <a:p>
            <a:endParaRPr lang="en-US" dirty="0"/>
          </a:p>
          <a:p>
            <a:r>
              <a:rPr lang="en-US" dirty="0"/>
              <a:t>Zoe </a:t>
            </a:r>
            <a:r>
              <a:rPr lang="en-US" dirty="0" err="1"/>
              <a:t>Lueng</a:t>
            </a:r>
            <a:r>
              <a:rPr lang="en-US" dirty="0"/>
              <a:t> will represent US/ICOMOS. Lead EPWG members is Stacy </a:t>
            </a:r>
            <a:r>
              <a:rPr lang="en-US" dirty="0" err="1"/>
              <a:t>Vallis</a:t>
            </a:r>
            <a:r>
              <a:rPr lang="en-US" dirty="0"/>
              <a:t>, ICOMOS New Zealand. Lead ACO member is Sheridan Burke. Australia.</a:t>
            </a:r>
          </a:p>
        </p:txBody>
      </p:sp>
    </p:spTree>
    <p:extLst>
      <p:ext uri="{BB962C8B-B14F-4D97-AF65-F5344CB8AC3E}">
        <p14:creationId xmlns:p14="http://schemas.microsoft.com/office/powerpoint/2010/main" val="64180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US/ICOMOS Representatives to</a:t>
            </a:r>
            <a:br>
              <a:rPr lang="en-US" dirty="0"/>
            </a:br>
            <a:r>
              <a:rPr lang="en-US" dirty="0"/>
              <a:t>ICOMOS Working Groups</a:t>
            </a:r>
          </a:p>
        </p:txBody>
      </p:sp>
      <p:sp>
        <p:nvSpPr>
          <p:cNvPr id="3" name="Content Placeholder 2"/>
          <p:cNvSpPr>
            <a:spLocks noGrp="1"/>
          </p:cNvSpPr>
          <p:nvPr>
            <p:ph idx="1"/>
          </p:nvPr>
        </p:nvSpPr>
        <p:spPr>
          <a:xfrm>
            <a:off x="152400" y="1600200"/>
            <a:ext cx="8839200" cy="4525963"/>
          </a:xfrm>
        </p:spPr>
        <p:txBody>
          <a:bodyPr>
            <a:normAutofit lnSpcReduction="10000"/>
          </a:bodyPr>
          <a:lstStyle/>
          <a:p>
            <a:r>
              <a:rPr lang="en-US" dirty="0"/>
              <a:t>Emerging Professionals: Zoe </a:t>
            </a:r>
            <a:r>
              <a:rPr lang="en-US" dirty="0" err="1"/>
              <a:t>Lueng</a:t>
            </a:r>
            <a:endParaRPr lang="en-US" dirty="0"/>
          </a:p>
          <a:p>
            <a:r>
              <a:rPr lang="en-US" dirty="0"/>
              <a:t>Climate Change: Adam Markham</a:t>
            </a:r>
          </a:p>
          <a:p>
            <a:r>
              <a:rPr lang="en-US" dirty="0"/>
              <a:t>Culture-Nature: Douglas Comer (at present)</a:t>
            </a:r>
          </a:p>
          <a:p>
            <a:r>
              <a:rPr lang="en-US" dirty="0"/>
              <a:t>Membership: Vacant</a:t>
            </a:r>
          </a:p>
          <a:p>
            <a:r>
              <a:rPr lang="en-US" dirty="0"/>
              <a:t>Sustainable Development Goals: Wayne Donaldson</a:t>
            </a:r>
          </a:p>
          <a:p>
            <a:r>
              <a:rPr lang="en-US" dirty="0"/>
              <a:t>Rights-Based Approach: Vacant</a:t>
            </a:r>
          </a:p>
          <a:p>
            <a:r>
              <a:rPr lang="en-US" dirty="0"/>
              <a:t>Indigenous Heritage: Douglas Comer (at present)</a:t>
            </a:r>
          </a:p>
        </p:txBody>
      </p:sp>
    </p:spTree>
    <p:extLst>
      <p:ext uri="{BB962C8B-B14F-4D97-AF65-F5344CB8AC3E}">
        <p14:creationId xmlns:p14="http://schemas.microsoft.com/office/powerpoint/2010/main" val="3824136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US/ICOMOS Committees</a:t>
            </a:r>
          </a:p>
        </p:txBody>
      </p:sp>
      <p:sp>
        <p:nvSpPr>
          <p:cNvPr id="3" name="Content Placeholder 2"/>
          <p:cNvSpPr>
            <a:spLocks noGrp="1"/>
          </p:cNvSpPr>
          <p:nvPr>
            <p:ph idx="1"/>
          </p:nvPr>
        </p:nvSpPr>
        <p:spPr/>
        <p:txBody>
          <a:bodyPr>
            <a:normAutofit fontScale="85000" lnSpcReduction="20000"/>
          </a:bodyPr>
          <a:lstStyle/>
          <a:p>
            <a:r>
              <a:rPr lang="en-US" dirty="0"/>
              <a:t>Activated</a:t>
            </a:r>
          </a:p>
          <a:p>
            <a:pPr lvl="1"/>
            <a:r>
              <a:rPr lang="en-US" dirty="0"/>
              <a:t>Executive Committee</a:t>
            </a:r>
          </a:p>
          <a:p>
            <a:pPr lvl="1"/>
            <a:r>
              <a:rPr lang="en-US" dirty="0"/>
              <a:t>IEP Committee</a:t>
            </a:r>
          </a:p>
          <a:p>
            <a:pPr lvl="1"/>
            <a:r>
              <a:rPr lang="en-US" dirty="0"/>
              <a:t>Advocacy</a:t>
            </a:r>
          </a:p>
          <a:p>
            <a:pPr lvl="1"/>
            <a:r>
              <a:rPr lang="en-US" dirty="0"/>
              <a:t>Conference Program Committee</a:t>
            </a:r>
          </a:p>
          <a:p>
            <a:pPr lvl="1"/>
            <a:r>
              <a:rPr lang="en-US" dirty="0"/>
              <a:t>Celebration of World Heritage</a:t>
            </a:r>
          </a:p>
          <a:p>
            <a:r>
              <a:rPr lang="en-US" dirty="0"/>
              <a:t>Sequence of Activation:</a:t>
            </a:r>
          </a:p>
          <a:p>
            <a:pPr lvl="1"/>
            <a:r>
              <a:rPr lang="en-US" dirty="0"/>
              <a:t>Communication</a:t>
            </a:r>
          </a:p>
          <a:p>
            <a:pPr lvl="1"/>
            <a:r>
              <a:rPr lang="en-US" dirty="0"/>
              <a:t>Membership</a:t>
            </a:r>
          </a:p>
          <a:p>
            <a:pPr lvl="1"/>
            <a:r>
              <a:rPr lang="en-US" dirty="0"/>
              <a:t>Development</a:t>
            </a:r>
          </a:p>
          <a:p>
            <a:pPr lvl="1"/>
            <a:r>
              <a:rPr lang="en-US" dirty="0"/>
              <a:t>Personnel</a:t>
            </a:r>
          </a:p>
          <a:p>
            <a:pPr lvl="1"/>
            <a:r>
              <a:rPr lang="en-US" dirty="0"/>
              <a:t>Finance Committee </a:t>
            </a:r>
          </a:p>
          <a:p>
            <a:pPr lvl="1"/>
            <a:endParaRPr lang="en-US" dirty="0"/>
          </a:p>
        </p:txBody>
      </p:sp>
    </p:spTree>
    <p:extLst>
      <p:ext uri="{BB962C8B-B14F-4D97-AF65-F5344CB8AC3E}">
        <p14:creationId xmlns:p14="http://schemas.microsoft.com/office/powerpoint/2010/main" val="1399896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National Chapters</a:t>
            </a:r>
          </a:p>
        </p:txBody>
      </p:sp>
      <p:sp>
        <p:nvSpPr>
          <p:cNvPr id="3" name="Content Placeholder 2"/>
          <p:cNvSpPr>
            <a:spLocks noGrp="1"/>
          </p:cNvSpPr>
          <p:nvPr>
            <p:ph idx="1"/>
          </p:nvPr>
        </p:nvSpPr>
        <p:spPr>
          <a:xfrm>
            <a:off x="0" y="1600200"/>
            <a:ext cx="5486400" cy="4525963"/>
          </a:xfrm>
        </p:spPr>
        <p:txBody>
          <a:bodyPr>
            <a:normAutofit fontScale="70000" lnSpcReduction="20000"/>
          </a:bodyPr>
          <a:lstStyle/>
          <a:p>
            <a:r>
              <a:rPr lang="en-US" dirty="0"/>
              <a:t>Much interest in this at ICOMOS International, Russia has just begun this and membership in ICOMOS Russia has increased dramatically</a:t>
            </a:r>
          </a:p>
          <a:p>
            <a:r>
              <a:rPr lang="en-US" dirty="0"/>
              <a:t>Representation by regions that are concerned with under-representation (e.g., Puerto Rico in the US, other regions in other countries)</a:t>
            </a:r>
          </a:p>
          <a:p>
            <a:r>
              <a:rPr lang="en-US" dirty="0"/>
              <a:t>Feasibility assessment of a US/ICOMOS West Coast Chapter (benefits to US/ICOMOS include more effective advocacy, localization of SDG 2030 goals, increasing membership)</a:t>
            </a:r>
          </a:p>
          <a:p>
            <a:pPr lvl="1"/>
            <a:r>
              <a:rPr lang="en-US" dirty="0"/>
              <a:t>CPF Meeting, 6-8 May 2019</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852188"/>
            <a:ext cx="3179618" cy="4114800"/>
          </a:xfrm>
          <a:prstGeom prst="rect">
            <a:avLst/>
          </a:prstGeom>
        </p:spPr>
      </p:pic>
    </p:spTree>
    <p:extLst>
      <p:ext uri="{BB962C8B-B14F-4D97-AF65-F5344CB8AC3E}">
        <p14:creationId xmlns:p14="http://schemas.microsoft.com/office/powerpoint/2010/main" val="178373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1415"/>
            <a:ext cx="9144000" cy="5835169"/>
          </a:xfrm>
          <a:prstGeom prst="rect">
            <a:avLst/>
          </a:prstGeom>
        </p:spPr>
      </p:pic>
      <p:sp>
        <p:nvSpPr>
          <p:cNvPr id="3" name="TextBox 2"/>
          <p:cNvSpPr txBox="1"/>
          <p:nvPr/>
        </p:nvSpPr>
        <p:spPr>
          <a:xfrm>
            <a:off x="2133600" y="152400"/>
            <a:ext cx="4572000" cy="381000"/>
          </a:xfrm>
          <a:prstGeom prst="rect">
            <a:avLst/>
          </a:prstGeom>
          <a:noFill/>
        </p:spPr>
        <p:txBody>
          <a:bodyPr wrap="square" rtlCol="0">
            <a:spAutoFit/>
          </a:bodyPr>
          <a:lstStyle/>
          <a:p>
            <a:r>
              <a:rPr lang="en-US" dirty="0"/>
              <a:t>Fundraising/Donations/Sustaining Sponsors</a:t>
            </a:r>
          </a:p>
        </p:txBody>
      </p:sp>
    </p:spTree>
    <p:extLst>
      <p:ext uri="{BB962C8B-B14F-4D97-AF65-F5344CB8AC3E}">
        <p14:creationId xmlns:p14="http://schemas.microsoft.com/office/powerpoint/2010/main" val="599131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United States National Committee of ICOMOS</a:t>
            </a:r>
          </a:p>
        </p:txBody>
      </p:sp>
      <p:sp>
        <p:nvSpPr>
          <p:cNvPr id="3" name="Content Placeholder 2"/>
          <p:cNvSpPr>
            <a:spLocks noGrp="1"/>
          </p:cNvSpPr>
          <p:nvPr>
            <p:ph idx="1"/>
          </p:nvPr>
        </p:nvSpPr>
        <p:spPr>
          <a:xfrm>
            <a:off x="0" y="1600200"/>
            <a:ext cx="5181600" cy="4525963"/>
          </a:xfrm>
        </p:spPr>
        <p:txBody>
          <a:bodyPr>
            <a:normAutofit fontScale="70000" lnSpcReduction="20000"/>
          </a:bodyPr>
          <a:lstStyle/>
          <a:p>
            <a:r>
              <a:rPr lang="en-US" dirty="0"/>
              <a:t>US/ICOMOS is the United States National Committee of the International Council on Monuments and Sites (ICOMOS). It was the first national committee. </a:t>
            </a:r>
          </a:p>
          <a:p>
            <a:r>
              <a:rPr lang="en-US" dirty="0"/>
              <a:t> ICOMOS might be known best as the body that advises the World Heritage Committee on the inscription of cultural sites nominated to the World Heritage List. </a:t>
            </a:r>
          </a:p>
          <a:p>
            <a:r>
              <a:rPr lang="en-US" dirty="0"/>
              <a:t>There are </a:t>
            </a:r>
            <a:r>
              <a:rPr lang="en-US" b="1" dirty="0">
                <a:solidFill>
                  <a:srgbClr val="336600"/>
                </a:solidFill>
              </a:rPr>
              <a:t>107</a:t>
            </a:r>
            <a:r>
              <a:rPr lang="en-US" dirty="0"/>
              <a:t> national committees and </a:t>
            </a:r>
            <a:r>
              <a:rPr lang="en-US" b="1" dirty="0">
                <a:solidFill>
                  <a:srgbClr val="336600"/>
                </a:solidFill>
              </a:rPr>
              <a:t>28</a:t>
            </a:r>
            <a:r>
              <a:rPr lang="en-US" dirty="0">
                <a:solidFill>
                  <a:srgbClr val="336600"/>
                </a:solidFill>
              </a:rPr>
              <a:t> </a:t>
            </a:r>
            <a:r>
              <a:rPr lang="en-US" dirty="0"/>
              <a:t>scientific committees</a:t>
            </a:r>
          </a:p>
          <a:p>
            <a:pPr lvl="1"/>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66800"/>
            <a:ext cx="2005584" cy="3035808"/>
          </a:xfrm>
          <a:prstGeom prst="rect">
            <a:avLst/>
          </a:prstGeo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267200"/>
            <a:ext cx="399288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29600" y="2286000"/>
            <a:ext cx="792480" cy="369332"/>
          </a:xfrm>
          <a:prstGeom prst="rect">
            <a:avLst/>
          </a:prstGeom>
          <a:noFill/>
        </p:spPr>
        <p:txBody>
          <a:bodyPr wrap="square" rtlCol="0">
            <a:spAutoFit/>
          </a:bodyPr>
          <a:lstStyle/>
          <a:p>
            <a:r>
              <a:rPr lang="en-US" dirty="0"/>
              <a:t>Petra</a:t>
            </a:r>
          </a:p>
        </p:txBody>
      </p:sp>
      <p:sp>
        <p:nvSpPr>
          <p:cNvPr id="6" name="TextBox 5"/>
          <p:cNvSpPr txBox="1"/>
          <p:nvPr/>
        </p:nvSpPr>
        <p:spPr>
          <a:xfrm>
            <a:off x="3200400" y="6248400"/>
            <a:ext cx="1828800" cy="369332"/>
          </a:xfrm>
          <a:prstGeom prst="rect">
            <a:avLst/>
          </a:prstGeom>
          <a:noFill/>
        </p:spPr>
        <p:txBody>
          <a:bodyPr wrap="square" rtlCol="0">
            <a:spAutoFit/>
          </a:bodyPr>
          <a:lstStyle/>
          <a:p>
            <a:r>
              <a:rPr lang="en-US" dirty="0"/>
              <a:t>Machu Picchu</a:t>
            </a:r>
          </a:p>
        </p:txBody>
      </p:sp>
    </p:spTree>
    <p:extLst>
      <p:ext uri="{BB962C8B-B14F-4D97-AF65-F5344CB8AC3E}">
        <p14:creationId xmlns:p14="http://schemas.microsoft.com/office/powerpoint/2010/main" val="407699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781800" cy="1143000"/>
          </a:xfrm>
        </p:spPr>
        <p:txBody>
          <a:bodyPr>
            <a:normAutofit fontScale="90000"/>
          </a:bodyPr>
          <a:lstStyle/>
          <a:p>
            <a:r>
              <a:rPr lang="en-US" dirty="0"/>
              <a:t>US/ICOMOS Existing </a:t>
            </a:r>
            <a:br>
              <a:rPr lang="en-US" dirty="0"/>
            </a:br>
            <a:r>
              <a:rPr lang="en-US" dirty="0"/>
              <a:t>Programs and Activities</a:t>
            </a:r>
          </a:p>
        </p:txBody>
      </p:sp>
      <p:sp>
        <p:nvSpPr>
          <p:cNvPr id="3" name="Content Placeholder 2"/>
          <p:cNvSpPr>
            <a:spLocks noGrp="1"/>
          </p:cNvSpPr>
          <p:nvPr>
            <p:ph idx="1"/>
          </p:nvPr>
        </p:nvSpPr>
        <p:spPr>
          <a:xfrm>
            <a:off x="419100" y="1371600"/>
            <a:ext cx="8229600" cy="4525963"/>
          </a:xfrm>
        </p:spPr>
        <p:txBody>
          <a:bodyPr/>
          <a:lstStyle/>
          <a:p>
            <a:r>
              <a:rPr lang="en-US" dirty="0"/>
              <a:t>International Exchange Program</a:t>
            </a:r>
          </a:p>
          <a:p>
            <a:pPr lvl="1"/>
            <a:r>
              <a:rPr lang="en-US" dirty="0"/>
              <a:t>Exchange of emerging professional from around the world</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2743200" cy="123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65373"/>
            <a:ext cx="7848600" cy="399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47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28600"/>
            <a:ext cx="6172200" cy="1143000"/>
          </a:xfrm>
        </p:spPr>
        <p:txBody>
          <a:bodyPr>
            <a:normAutofit fontScale="90000"/>
          </a:bodyPr>
          <a:lstStyle/>
          <a:p>
            <a:r>
              <a:rPr lang="en-US" dirty="0"/>
              <a:t>US/ICOMOS Existing </a:t>
            </a:r>
            <a:br>
              <a:rPr lang="en-US" dirty="0"/>
            </a:br>
            <a:r>
              <a:rPr lang="en-US" dirty="0"/>
              <a:t>Programs and Activities</a:t>
            </a:r>
          </a:p>
        </p:txBody>
      </p:sp>
      <p:sp>
        <p:nvSpPr>
          <p:cNvPr id="3" name="Content Placeholder 2"/>
          <p:cNvSpPr>
            <a:spLocks noGrp="1"/>
          </p:cNvSpPr>
          <p:nvPr>
            <p:ph idx="1"/>
          </p:nvPr>
        </p:nvSpPr>
        <p:spPr/>
        <p:txBody>
          <a:bodyPr/>
          <a:lstStyle/>
          <a:p>
            <a:r>
              <a:rPr lang="en-US" dirty="0"/>
              <a:t>Annual Celebration of World Heritage</a:t>
            </a:r>
          </a:p>
          <a:p>
            <a:pPr marL="0" indent="0">
              <a:buNone/>
            </a:pPr>
            <a:endParaRPr lang="en-US" dirty="0"/>
          </a:p>
        </p:txBody>
      </p:sp>
      <p:sp>
        <p:nvSpPr>
          <p:cNvPr id="4" name="Title 1"/>
          <p:cNvSpPr txBox="1">
            <a:spLocks/>
          </p:cNvSpPr>
          <p:nvPr/>
        </p:nvSpPr>
        <p:spPr>
          <a:xfrm>
            <a:off x="2438400" y="228600"/>
            <a:ext cx="67818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2743200" cy="123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590800" y="381000"/>
            <a:ext cx="67818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477" y="2174341"/>
            <a:ext cx="6781800" cy="452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158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486032"/>
            <a:ext cx="9067800" cy="5067168"/>
          </a:xfrm>
        </p:spPr>
        <p:txBody>
          <a:bodyPr/>
          <a:lstStyle/>
          <a:p>
            <a:r>
              <a:rPr lang="en-US" dirty="0"/>
              <a:t>Annual Conference and Symposium</a:t>
            </a:r>
          </a:p>
        </p:txBody>
      </p:sp>
      <p:sp>
        <p:nvSpPr>
          <p:cNvPr id="4" name="Title 1"/>
          <p:cNvSpPr>
            <a:spLocks noGrp="1"/>
          </p:cNvSpPr>
          <p:nvPr>
            <p:ph type="title"/>
          </p:nvPr>
        </p:nvSpPr>
        <p:spPr>
          <a:xfrm>
            <a:off x="3124200" y="274638"/>
            <a:ext cx="5562600" cy="1143000"/>
          </a:xfrm>
        </p:spPr>
        <p:txBody>
          <a:bodyPr>
            <a:normAutofit fontScale="90000"/>
          </a:bodyPr>
          <a:lstStyle/>
          <a:p>
            <a:r>
              <a:rPr lang="en-US" dirty="0"/>
              <a:t>US/ICOMOS Existing </a:t>
            </a:r>
            <a:br>
              <a:rPr lang="en-US" dirty="0"/>
            </a:br>
            <a:r>
              <a:rPr lang="en-US" dirty="0"/>
              <a:t>Programs and Activities</a:t>
            </a: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2743200" cy="123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35223"/>
            <a:ext cx="9144000" cy="27875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362122"/>
            <a:ext cx="4038600" cy="24958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362122"/>
            <a:ext cx="2810620" cy="2446083"/>
          </a:xfrm>
          <a:prstGeom prst="rect">
            <a:avLst/>
          </a:prstGeom>
        </p:spPr>
      </p:pic>
      <p:sp>
        <p:nvSpPr>
          <p:cNvPr id="8" name="TextBox 7"/>
          <p:cNvSpPr txBox="1"/>
          <p:nvPr/>
        </p:nvSpPr>
        <p:spPr>
          <a:xfrm>
            <a:off x="6781800" y="5257800"/>
            <a:ext cx="2209800" cy="923330"/>
          </a:xfrm>
          <a:prstGeom prst="rect">
            <a:avLst/>
          </a:prstGeom>
          <a:noFill/>
        </p:spPr>
        <p:txBody>
          <a:bodyPr wrap="square" rtlCol="0">
            <a:spAutoFit/>
          </a:bodyPr>
          <a:lstStyle/>
          <a:p>
            <a:pPr algn="ctr"/>
            <a:r>
              <a:rPr lang="en-US" dirty="0"/>
              <a:t>An International Symposium on </a:t>
            </a:r>
          </a:p>
          <a:p>
            <a:pPr algn="ctr"/>
            <a:r>
              <a:rPr lang="en-US" dirty="0"/>
              <a:t>World Heritage </a:t>
            </a:r>
          </a:p>
        </p:txBody>
      </p:sp>
    </p:spTree>
    <p:extLst>
      <p:ext uri="{BB962C8B-B14F-4D97-AF65-F5344CB8AC3E}">
        <p14:creationId xmlns:p14="http://schemas.microsoft.com/office/powerpoint/2010/main" val="3153215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274638"/>
            <a:ext cx="5029200" cy="1143000"/>
          </a:xfrm>
        </p:spPr>
        <p:txBody>
          <a:bodyPr>
            <a:normAutofit fontScale="90000"/>
          </a:bodyPr>
          <a:lstStyle/>
          <a:p>
            <a:r>
              <a:rPr lang="en-US" dirty="0"/>
              <a:t>US/ICOMOS Existing </a:t>
            </a:r>
            <a:br>
              <a:rPr lang="en-US" dirty="0"/>
            </a:br>
            <a:r>
              <a:rPr lang="en-US" dirty="0"/>
              <a:t>Programs and Activities</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438400"/>
            <a:ext cx="451485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41" y="228600"/>
            <a:ext cx="27432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1676400"/>
            <a:ext cx="7162800" cy="646331"/>
          </a:xfrm>
          <a:prstGeom prst="rect">
            <a:avLst/>
          </a:prstGeom>
          <a:noFill/>
        </p:spPr>
        <p:txBody>
          <a:bodyPr wrap="square" rtlCol="0">
            <a:spAutoFit/>
          </a:bodyPr>
          <a:lstStyle/>
          <a:p>
            <a:pPr algn="ctr" fontAlgn="base"/>
            <a:r>
              <a:rPr lang="en-US" dirty="0"/>
              <a:t>US/ICOMOS and U.S. Committee of the Blue Shield</a:t>
            </a:r>
          </a:p>
          <a:p>
            <a:pPr algn="ctr" fontAlgn="base"/>
            <a:r>
              <a:rPr lang="en-US" dirty="0"/>
              <a:t>Memorandum of Understanding</a:t>
            </a:r>
          </a:p>
        </p:txBody>
      </p:sp>
      <p:sp>
        <p:nvSpPr>
          <p:cNvPr id="5" name="TextBox 4"/>
          <p:cNvSpPr txBox="1"/>
          <p:nvPr/>
        </p:nvSpPr>
        <p:spPr>
          <a:xfrm>
            <a:off x="1295400" y="5867400"/>
            <a:ext cx="6172200" cy="923330"/>
          </a:xfrm>
          <a:prstGeom prst="rect">
            <a:avLst/>
          </a:prstGeom>
          <a:noFill/>
        </p:spPr>
        <p:txBody>
          <a:bodyPr wrap="square" rtlCol="0">
            <a:spAutoFit/>
          </a:bodyPr>
          <a:lstStyle/>
          <a:p>
            <a:pPr algn="ctr"/>
            <a:r>
              <a:rPr lang="en-US" dirty="0"/>
              <a:t>Nancy Wilkie, President USCBS and US/ICOMOS, represented by James Reap, US/ICOMOS Executive Committee Member, sign the Memorandum of Understanding</a:t>
            </a:r>
          </a:p>
        </p:txBody>
      </p:sp>
    </p:spTree>
    <p:extLst>
      <p:ext uri="{BB962C8B-B14F-4D97-AF65-F5344CB8AC3E}">
        <p14:creationId xmlns:p14="http://schemas.microsoft.com/office/powerpoint/2010/main" val="100385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638"/>
            <a:ext cx="5410200" cy="1143000"/>
          </a:xfrm>
        </p:spPr>
        <p:txBody>
          <a:bodyPr>
            <a:normAutofit fontScale="90000"/>
          </a:bodyPr>
          <a:lstStyle/>
          <a:p>
            <a:r>
              <a:rPr lang="en-US" dirty="0"/>
              <a:t>US/ICOMOS Existing </a:t>
            </a:r>
            <a:br>
              <a:rPr lang="en-US" dirty="0"/>
            </a:br>
            <a:r>
              <a:rPr lang="en-US" dirty="0"/>
              <a:t>Programs and Activities</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5715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27432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791200"/>
            <a:ext cx="7696200" cy="646331"/>
          </a:xfrm>
          <a:prstGeom prst="rect">
            <a:avLst/>
          </a:prstGeom>
          <a:noFill/>
        </p:spPr>
        <p:txBody>
          <a:bodyPr wrap="square" rtlCol="0">
            <a:spAutoFit/>
          </a:bodyPr>
          <a:lstStyle/>
          <a:p>
            <a:pPr algn="ctr"/>
            <a:r>
              <a:rPr lang="en-US" dirty="0"/>
              <a:t>Ongoing consultations on the US World Heritage Tentative List </a:t>
            </a:r>
          </a:p>
          <a:p>
            <a:pPr algn="ctr"/>
            <a:r>
              <a:rPr lang="en-US" dirty="0"/>
              <a:t>and with sites on the Tentative List</a:t>
            </a:r>
          </a:p>
        </p:txBody>
      </p:sp>
    </p:spTree>
    <p:extLst>
      <p:ext uri="{BB962C8B-B14F-4D97-AF65-F5344CB8AC3E}">
        <p14:creationId xmlns:p14="http://schemas.microsoft.com/office/powerpoint/2010/main" val="345355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rmAutofit fontScale="90000"/>
          </a:bodyPr>
          <a:lstStyle/>
          <a:p>
            <a:r>
              <a:rPr lang="en-US" dirty="0"/>
              <a:t>Looking Forward: US/ICOMOS Involvement with ICOMOS Heritage Leadership</a:t>
            </a:r>
          </a:p>
        </p:txBody>
      </p:sp>
      <p:sp>
        <p:nvSpPr>
          <p:cNvPr id="3" name="Content Placeholder 2"/>
          <p:cNvSpPr>
            <a:spLocks noGrp="1"/>
          </p:cNvSpPr>
          <p:nvPr>
            <p:ph idx="1"/>
          </p:nvPr>
        </p:nvSpPr>
        <p:spPr>
          <a:xfrm>
            <a:off x="0" y="1600200"/>
            <a:ext cx="9144000" cy="4525963"/>
          </a:xfrm>
        </p:spPr>
        <p:txBody>
          <a:bodyPr/>
          <a:lstStyle/>
          <a:p>
            <a:r>
              <a:rPr lang="en-US" dirty="0"/>
              <a:t>Scientific Committees</a:t>
            </a:r>
          </a:p>
          <a:p>
            <a:pPr lvl="1"/>
            <a:r>
              <a:rPr lang="en-US" dirty="0"/>
              <a:t>Experts who meet to discuss their areas of expertise, resulting in </a:t>
            </a:r>
          </a:p>
          <a:p>
            <a:pPr lvl="1"/>
            <a:r>
              <a:rPr lang="en-US" dirty="0"/>
              <a:t>doctrine and the evolution and distribution of ideas</a:t>
            </a:r>
          </a:p>
          <a:p>
            <a:pPr marL="457200" lvl="1"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570810"/>
            <a:ext cx="4191000" cy="329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70810"/>
            <a:ext cx="27432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205350"/>
            <a:ext cx="2971800" cy="1477328"/>
          </a:xfrm>
          <a:prstGeom prst="rect">
            <a:avLst/>
          </a:prstGeom>
          <a:noFill/>
        </p:spPr>
        <p:txBody>
          <a:bodyPr wrap="square" rtlCol="0">
            <a:spAutoFit/>
          </a:bodyPr>
          <a:lstStyle/>
          <a:p>
            <a:r>
              <a:rPr lang="en-US" dirty="0"/>
              <a:t>US/ICOMOS members are active in ICOMOS Scientific Committees. Many have and are serving as presidents or officers.  </a:t>
            </a:r>
          </a:p>
        </p:txBody>
      </p:sp>
    </p:spTree>
    <p:extLst>
      <p:ext uri="{BB962C8B-B14F-4D97-AF65-F5344CB8AC3E}">
        <p14:creationId xmlns:p14="http://schemas.microsoft.com/office/powerpoint/2010/main" val="3977014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3552</TotalTime>
  <Words>1539</Words>
  <Application>Microsoft Macintosh PowerPoint</Application>
  <PresentationFormat>On-screen Show (4:3)</PresentationFormat>
  <Paragraphs>145</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ICOMOS</vt:lpstr>
      <vt:lpstr>The United States National Committee of ICOMOS</vt:lpstr>
      <vt:lpstr>US/ICOMOS Existing  Programs and Activities</vt:lpstr>
      <vt:lpstr>US/ICOMOS Existing  Programs and Activities</vt:lpstr>
      <vt:lpstr>US/ICOMOS Existing  Programs and Activities</vt:lpstr>
      <vt:lpstr>US/ICOMOS Existing  Programs and Activities</vt:lpstr>
      <vt:lpstr>US/ICOMOS Existing  Programs and Activities</vt:lpstr>
      <vt:lpstr>Looking Forward: US/ICOMOS Involvement with ICOMOS Heritage Leadership</vt:lpstr>
      <vt:lpstr>List of ICOMOS International Scientific Committees  </vt:lpstr>
      <vt:lpstr>National Committees</vt:lpstr>
      <vt:lpstr>It started with the Venice Charter</vt:lpstr>
      <vt:lpstr>Evolution of Heritage</vt:lpstr>
      <vt:lpstr>New Priorities Priority: Heritage as a Means of Social and Economic Benefit</vt:lpstr>
      <vt:lpstr>Priority: Social and Economic Benefit</vt:lpstr>
      <vt:lpstr>The Economic and Social Benefits of World Heritage Listing in the United States</vt:lpstr>
      <vt:lpstr>The Economic and Social Benefits of World Heritage Listing in the United States</vt:lpstr>
      <vt:lpstr>Priority: Indigenous Heritage</vt:lpstr>
      <vt:lpstr>Priority: 2030 Sustainable Development Goals </vt:lpstr>
      <vt:lpstr>Priority: The Culture-Nature Journey (CNJ)</vt:lpstr>
      <vt:lpstr>Priority: Rights Based Approaches to Heritage </vt:lpstr>
      <vt:lpstr>Priority: Case Studies</vt:lpstr>
      <vt:lpstr>Priority: Emerging Professionals</vt:lpstr>
      <vt:lpstr>US/ICOMOS Representatives to ICOMOS Working Groups</vt:lpstr>
      <vt:lpstr>US/ICOMOS Committees</vt:lpstr>
      <vt:lpstr>Regional National Chapters</vt:lpstr>
      <vt:lpstr>PowerPoint Presentation</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dc:creator>
  <cp:lastModifiedBy>Reviewer</cp:lastModifiedBy>
  <cp:revision>50</cp:revision>
  <dcterms:created xsi:type="dcterms:W3CDTF">2019-04-28T20:58:48Z</dcterms:created>
  <dcterms:modified xsi:type="dcterms:W3CDTF">2019-10-30T17:13:28Z</dcterms:modified>
</cp:coreProperties>
</file>